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DAD33C-DACC-4E82-A210-5A57AA5D2C2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553"/>
            <a:ext cx="8137914" cy="26407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«Практические аспекты внедрения Концепции «нулевого травматизма»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в организациях, входящих в состав ГПО «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Белэнерго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17132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охраны труда, пожарной и промышленной безопасности аппарата управления ГПО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Белэнерго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               Гордиенко Владимир Владимирович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3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7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Инвестировать в кадры – мотивировать посредством участия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5639CA-9836-4B3F-B6E3-52EF2E6846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9201" r="11151" b="17800"/>
          <a:stretch/>
        </p:blipFill>
        <p:spPr>
          <a:xfrm rot="5400000">
            <a:off x="-66331" y="2922067"/>
            <a:ext cx="4464496" cy="3240360"/>
          </a:xfrm>
          <a:prstGeom prst="rect">
            <a:avLst/>
          </a:prstGeom>
        </p:spPr>
      </p:pic>
      <p:pic>
        <p:nvPicPr>
          <p:cNvPr id="10" name="Рисунок 9" descr="\\Nas1\ti\Семинар ТОРФ 2020\Нулевой травматизм\плакаты для РМУ\depositphotos_59611817-stock-photo-people-shaking-hands.jpg">
            <a:extLst>
              <a:ext uri="{FF2B5EF4-FFF2-40B4-BE49-F238E27FC236}">
                <a16:creationId xmlns:a16="http://schemas.microsoft.com/office/drawing/2014/main" id="{67651700-093B-4ED1-A0E5-3D6EDD1D91A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8104"/>
          <a:stretch/>
        </p:blipFill>
        <p:spPr bwMode="auto">
          <a:xfrm>
            <a:off x="5220072" y="2719871"/>
            <a:ext cx="1962646" cy="2174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B5BFDF-0E72-406E-B93A-38D80D0FAB1F}"/>
              </a:ext>
            </a:extLst>
          </p:cNvPr>
          <p:cNvSpPr/>
          <p:nvPr/>
        </p:nvSpPr>
        <p:spPr>
          <a:xfrm>
            <a:off x="3779912" y="5229200"/>
            <a:ext cx="52420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МОТИВИРУЙТЕ СВОИХ РАБОТНИКОВ, ПРИВЛЕКАЯ ИХ К РЕШЕНИЮ ВСЕХ ВОПРОСОВ ОХРАНЫ ТРУДА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7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5130"/>
            <a:ext cx="2079315" cy="20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A86D4D-63B9-4FA3-9D8F-E69EA4F2252F}"/>
              </a:ext>
            </a:extLst>
          </p:cNvPr>
          <p:cNvSpPr/>
          <p:nvPr/>
        </p:nvSpPr>
        <p:spPr>
          <a:xfrm>
            <a:off x="539552" y="2278012"/>
            <a:ext cx="8280920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мы должны стремиться к нулевому травматизму. Охрана труда должна быть гораздо больше, чем просто охрана труда. Эта работа должна начинаться до рабочего места. Она должна начинаться с образования, семьи и общества.</a:t>
            </a:r>
          </a:p>
          <a:p>
            <a:pPr indent="539750" algn="just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1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bs.twimg.com/media/DpIXtQAW0AEJk-1.jpg:large">
            <a:extLst>
              <a:ext uri="{FF2B5EF4-FFF2-40B4-BE49-F238E27FC236}">
                <a16:creationId xmlns:a16="http://schemas.microsoft.com/office/drawing/2014/main" id="{DEE17FDA-D13D-4E29-9EFB-FA0165BC2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7476"/>
          <a:stretch/>
        </p:blipFill>
        <p:spPr bwMode="auto">
          <a:xfrm>
            <a:off x="179512" y="392105"/>
            <a:ext cx="8784976" cy="60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hIns4\Downloads\2 Планшет_01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33575" r="54483" b="11869"/>
          <a:stretch/>
        </p:blipFill>
        <p:spPr bwMode="auto">
          <a:xfrm>
            <a:off x="164048" y="1844824"/>
            <a:ext cx="88004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1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Стать лидером – показать приверженность принципам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8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2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угрозы – контролировать риски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ehIns4\Downloads\2 Планшет_01 (1).jpg">
            <a:extLst>
              <a:ext uri="{FF2B5EF4-FFF2-40B4-BE49-F238E27FC236}">
                <a16:creationId xmlns:a16="http://schemas.microsoft.com/office/drawing/2014/main" id="{6791D329-15F7-43E6-8830-2E37D91E3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2" t="36623" r="3949" b="34940"/>
          <a:stretch/>
        </p:blipFill>
        <p:spPr bwMode="auto">
          <a:xfrm>
            <a:off x="87966" y="1916831"/>
            <a:ext cx="89485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8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2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угрозы – контролировать риски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7506476-1638-4A0A-BFFC-194BE83A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4804"/>
            <a:ext cx="8496944" cy="48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00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3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цели – разрабатывать программы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A5F0C-2B45-41A9-ABED-CC744DFDF789}"/>
              </a:ext>
            </a:extLst>
          </p:cNvPr>
          <p:cNvSpPr txBox="1"/>
          <p:nvPr/>
        </p:nvSpPr>
        <p:spPr>
          <a:xfrm>
            <a:off x="164048" y="1779450"/>
            <a:ext cx="8851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Политика в области менеджмента качества, охраны окружающей среды и охраны труда;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корпоративной культуры безопасности труда, ответственного отношения к здоровью работников.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ED5FCF-877F-47C5-8BE1-41309A3FD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8" y="3410666"/>
            <a:ext cx="6984776" cy="34004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DBA990-56C1-46E1-9828-418DA8384C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0" r="25267"/>
          <a:stretch/>
        </p:blipFill>
        <p:spPr>
          <a:xfrm>
            <a:off x="7380312" y="3645665"/>
            <a:ext cx="1599640" cy="31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9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4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систему безопасности и гигиены труда – достичь высокого уровня организации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560F273-2B5F-4E94-A2FB-F512ABC497AD}"/>
              </a:ext>
            </a:extLst>
          </p:cNvPr>
          <p:cNvSpPr/>
          <p:nvPr/>
        </p:nvSpPr>
        <p:spPr>
          <a:xfrm>
            <a:off x="611560" y="2131088"/>
            <a:ext cx="8136904" cy="3893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работниками требований охраны труда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47F9E85-1296-4B47-95E6-E7FF16881153}"/>
              </a:ext>
            </a:extLst>
          </p:cNvPr>
          <p:cNvSpPr/>
          <p:nvPr/>
        </p:nvSpPr>
        <p:spPr>
          <a:xfrm>
            <a:off x="164048" y="2708918"/>
            <a:ext cx="2751766" cy="778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</a:t>
            </a:r>
            <a:r>
              <a:rPr lang="ru-RU" dirty="0"/>
              <a:t>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817F91B-45D9-4BD3-BB00-690C065577A9}"/>
              </a:ext>
            </a:extLst>
          </p:cNvPr>
          <p:cNvSpPr/>
          <p:nvPr/>
        </p:nvSpPr>
        <p:spPr>
          <a:xfrm>
            <a:off x="3070095" y="2720853"/>
            <a:ext cx="2751766" cy="802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31EDAF3-4C00-4802-B15E-F641237290D1}"/>
              </a:ext>
            </a:extLst>
          </p:cNvPr>
          <p:cNvSpPr/>
          <p:nvPr/>
        </p:nvSpPr>
        <p:spPr>
          <a:xfrm>
            <a:off x="5976142" y="2708918"/>
            <a:ext cx="3039800" cy="802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Ежеквартальный</a:t>
            </a: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C9346C7C-BE12-437F-A2C6-15AD9CE0D5D6}"/>
              </a:ext>
            </a:extLst>
          </p:cNvPr>
          <p:cNvSpPr/>
          <p:nvPr/>
        </p:nvSpPr>
        <p:spPr>
          <a:xfrm>
            <a:off x="4283968" y="2520441"/>
            <a:ext cx="288032" cy="18847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9D3BC0B-9D3B-482E-8B57-FE5AE49BCEF6}"/>
              </a:ext>
            </a:extLst>
          </p:cNvPr>
          <p:cNvSpPr/>
          <p:nvPr/>
        </p:nvSpPr>
        <p:spPr>
          <a:xfrm>
            <a:off x="1455905" y="2554123"/>
            <a:ext cx="288032" cy="18847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FA63FF1E-66C7-4862-8FAB-D783CFA1692B}"/>
              </a:ext>
            </a:extLst>
          </p:cNvPr>
          <p:cNvSpPr/>
          <p:nvPr/>
        </p:nvSpPr>
        <p:spPr>
          <a:xfrm>
            <a:off x="7352026" y="2520440"/>
            <a:ext cx="288032" cy="18847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4BEE7BE-A188-47FD-9F8F-F3B0DA0A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8" y="4089325"/>
            <a:ext cx="8797998" cy="2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547664" y="0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5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Обеспечивать безопасность и гигиену на рабочих местах, при работе со станками и оборудованием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2E2D45-2DCC-47AE-92AD-A639755BB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48" y="2177830"/>
            <a:ext cx="3975904" cy="37816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F25091-1E40-4CE8-BD65-31C06D4B2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6243" r="12333" b="27609"/>
          <a:stretch/>
        </p:blipFill>
        <p:spPr>
          <a:xfrm>
            <a:off x="4720139" y="2299722"/>
            <a:ext cx="4239574" cy="25694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25FF26-6B1A-4425-BE2D-1E77A67C6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47" y="5023124"/>
            <a:ext cx="1725673" cy="172567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749960C-B549-4549-AB20-3CCD46477ABD}"/>
              </a:ext>
            </a:extLst>
          </p:cNvPr>
          <p:cNvSpPr/>
          <p:nvPr/>
        </p:nvSpPr>
        <p:spPr>
          <a:xfrm>
            <a:off x="164049" y="6028848"/>
            <a:ext cx="6757256" cy="829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«Прогулки безопасности» с использованием чек-листов</a:t>
            </a:r>
          </a:p>
          <a:p>
            <a:pPr algn="ctr"/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0BD17F4-7BEB-44E2-83F0-06B1A6D48CB7}"/>
              </a:ext>
            </a:extLst>
          </p:cNvPr>
          <p:cNvSpPr/>
          <p:nvPr/>
        </p:nvSpPr>
        <p:spPr>
          <a:xfrm>
            <a:off x="6921305" y="6335412"/>
            <a:ext cx="24424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2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187624" y="7430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6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Повышать квалификацию – развивать профессиональные навыки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\\Nas1\ti\Семинар ТОРФ 2020\Нулевой травматизм\умный чел.jpg">
            <a:extLst>
              <a:ext uri="{FF2B5EF4-FFF2-40B4-BE49-F238E27FC236}">
                <a16:creationId xmlns:a16="http://schemas.microsoft.com/office/drawing/2014/main" id="{7BC0FE10-6F9B-4CD3-B943-76F9306C34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r="13108"/>
          <a:stretch/>
        </p:blipFill>
        <p:spPr bwMode="auto">
          <a:xfrm>
            <a:off x="374602" y="1845751"/>
            <a:ext cx="1255395" cy="171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1157F3A0-8F49-4E1C-ADC1-7575B224BEB6}"/>
              </a:ext>
            </a:extLst>
          </p:cNvPr>
          <p:cNvSpPr/>
          <p:nvPr/>
        </p:nvSpPr>
        <p:spPr>
          <a:xfrm>
            <a:off x="3556529" y="3369120"/>
            <a:ext cx="2414270" cy="2337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Обучение по охране труда работников – это получение знаний, умений и навыков в ходе проведения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C954779F-BAB5-49C7-B56C-2C3175CEC2AE}"/>
              </a:ext>
            </a:extLst>
          </p:cNvPr>
          <p:cNvSpPr/>
          <p:nvPr/>
        </p:nvSpPr>
        <p:spPr>
          <a:xfrm>
            <a:off x="2058878" y="2036256"/>
            <a:ext cx="1860550" cy="13328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обучения по охране труда по видам работ (погрузочно-разгрузочные работы, работы на высоте)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6552DFCD-A26F-4AF1-952E-D2111065EAA9}"/>
              </a:ext>
            </a:extLst>
          </p:cNvPr>
          <p:cNvSpPr/>
          <p:nvPr/>
        </p:nvSpPr>
        <p:spPr>
          <a:xfrm>
            <a:off x="6310430" y="3720269"/>
            <a:ext cx="1744980" cy="1313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инструктажей по охране труда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5">
            <a:extLst>
              <a:ext uri="{FF2B5EF4-FFF2-40B4-BE49-F238E27FC236}">
                <a16:creationId xmlns:a16="http://schemas.microsoft.com/office/drawing/2014/main" id="{50E0341C-8A4B-4ABD-BAD4-B75A6F61A8D8}"/>
              </a:ext>
            </a:extLst>
          </p:cNvPr>
          <p:cNvSpPr/>
          <p:nvPr/>
        </p:nvSpPr>
        <p:spPr>
          <a:xfrm>
            <a:off x="5375557" y="2095751"/>
            <a:ext cx="1938020" cy="13836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обучения оказанию первой помощи пострадавшему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7">
            <a:extLst>
              <a:ext uri="{FF2B5EF4-FFF2-40B4-BE49-F238E27FC236}">
                <a16:creationId xmlns:a16="http://schemas.microsoft.com/office/drawing/2014/main" id="{7AC5F260-2970-44BA-8DA8-13DF3D485DE5}"/>
              </a:ext>
            </a:extLst>
          </p:cNvPr>
          <p:cNvSpPr/>
          <p:nvPr/>
        </p:nvSpPr>
        <p:spPr>
          <a:xfrm>
            <a:off x="1123393" y="3633149"/>
            <a:ext cx="2015490" cy="1409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обучения по охране труда на рабочем месте (техническая учеба)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27704E15-4F13-4984-99F7-08CDB018692C}"/>
              </a:ext>
            </a:extLst>
          </p:cNvPr>
          <p:cNvSpPr/>
          <p:nvPr/>
        </p:nvSpPr>
        <p:spPr>
          <a:xfrm>
            <a:off x="1801106" y="5317228"/>
            <a:ext cx="1809115" cy="13519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обучения по охране труда по профессии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6">
            <a:extLst>
              <a:ext uri="{FF2B5EF4-FFF2-40B4-BE49-F238E27FC236}">
                <a16:creationId xmlns:a16="http://schemas.microsoft.com/office/drawing/2014/main" id="{69AC1E13-D9F6-48AC-ACFE-CF6F074ED1C7}"/>
              </a:ext>
            </a:extLst>
          </p:cNvPr>
          <p:cNvSpPr/>
          <p:nvPr/>
        </p:nvSpPr>
        <p:spPr>
          <a:xfrm>
            <a:off x="5848497" y="5224200"/>
            <a:ext cx="1699895" cy="15379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стажировки по охране труда на рабочем месте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9">
            <a:extLst>
              <a:ext uri="{FF2B5EF4-FFF2-40B4-BE49-F238E27FC236}">
                <a16:creationId xmlns:a16="http://schemas.microsoft.com/office/drawing/2014/main" id="{83B6C1D3-9F95-4BF9-A659-A6F3E6CC7A14}"/>
              </a:ext>
            </a:extLst>
          </p:cNvPr>
          <p:cNvSpPr/>
          <p:nvPr/>
        </p:nvSpPr>
        <p:spPr>
          <a:xfrm rot="8383928">
            <a:off x="3802612" y="3325857"/>
            <a:ext cx="189263" cy="26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Стрелка вниз 9">
            <a:extLst>
              <a:ext uri="{FF2B5EF4-FFF2-40B4-BE49-F238E27FC236}">
                <a16:creationId xmlns:a16="http://schemas.microsoft.com/office/drawing/2014/main" id="{ED08C8D6-773D-4FFB-96EA-A308743FDF89}"/>
              </a:ext>
            </a:extLst>
          </p:cNvPr>
          <p:cNvSpPr/>
          <p:nvPr/>
        </p:nvSpPr>
        <p:spPr>
          <a:xfrm rot="5400000">
            <a:off x="3246923" y="4132297"/>
            <a:ext cx="214331" cy="29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Стрелка вниз 9">
            <a:extLst>
              <a:ext uri="{FF2B5EF4-FFF2-40B4-BE49-F238E27FC236}">
                <a16:creationId xmlns:a16="http://schemas.microsoft.com/office/drawing/2014/main" id="{77ECF2F4-A9E7-4114-834A-E5E2EF699F1E}"/>
              </a:ext>
            </a:extLst>
          </p:cNvPr>
          <p:cNvSpPr/>
          <p:nvPr/>
        </p:nvSpPr>
        <p:spPr>
          <a:xfrm rot="3063375">
            <a:off x="3684476" y="5414933"/>
            <a:ext cx="214331" cy="29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Стрелка вниз 9">
            <a:extLst>
              <a:ext uri="{FF2B5EF4-FFF2-40B4-BE49-F238E27FC236}">
                <a16:creationId xmlns:a16="http://schemas.microsoft.com/office/drawing/2014/main" id="{2611E8C0-ED1A-4E2E-933D-A72D1E81DF94}"/>
              </a:ext>
            </a:extLst>
          </p:cNvPr>
          <p:cNvSpPr/>
          <p:nvPr/>
        </p:nvSpPr>
        <p:spPr>
          <a:xfrm rot="18414128">
            <a:off x="5560959" y="5453060"/>
            <a:ext cx="214331" cy="29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Стрелка вниз 9">
            <a:extLst>
              <a:ext uri="{FF2B5EF4-FFF2-40B4-BE49-F238E27FC236}">
                <a16:creationId xmlns:a16="http://schemas.microsoft.com/office/drawing/2014/main" id="{6B6B71EA-9166-4957-8EB2-5A791A577113}"/>
              </a:ext>
            </a:extLst>
          </p:cNvPr>
          <p:cNvSpPr/>
          <p:nvPr/>
        </p:nvSpPr>
        <p:spPr>
          <a:xfrm rot="16200000">
            <a:off x="6051139" y="4251219"/>
            <a:ext cx="214331" cy="29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Стрелка вниз 9">
            <a:extLst>
              <a:ext uri="{FF2B5EF4-FFF2-40B4-BE49-F238E27FC236}">
                <a16:creationId xmlns:a16="http://schemas.microsoft.com/office/drawing/2014/main" id="{34CA6EE2-5731-4E56-B783-50598C4D2656}"/>
              </a:ext>
            </a:extLst>
          </p:cNvPr>
          <p:cNvSpPr/>
          <p:nvPr/>
        </p:nvSpPr>
        <p:spPr>
          <a:xfrm rot="13528875">
            <a:off x="5741331" y="3510497"/>
            <a:ext cx="214331" cy="29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787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</TotalTime>
  <Words>294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TehIns4</dc:creator>
  <cp:lastModifiedBy>Клебанов Станислав Андреевич</cp:lastModifiedBy>
  <cp:revision>47</cp:revision>
  <dcterms:created xsi:type="dcterms:W3CDTF">2020-09-26T06:27:22Z</dcterms:created>
  <dcterms:modified xsi:type="dcterms:W3CDTF">2022-04-26T11:11:46Z</dcterms:modified>
</cp:coreProperties>
</file>